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72" r:id="rId10"/>
    <p:sldId id="268" r:id="rId11"/>
    <p:sldId id="269" r:id="rId12"/>
    <p:sldId id="270" r:id="rId13"/>
    <p:sldId id="271" r:id="rId14"/>
    <p:sldId id="265" r:id="rId15"/>
    <p:sldId id="266" r:id="rId16"/>
    <p:sldId id="267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6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9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1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7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35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1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3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9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5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50E96-5173-FA43-9E7B-B703A6011CD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0ECEF-E71D-A44B-B827-B3F99014A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20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andom_Field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123" y="1"/>
            <a:ext cx="9777123" cy="69001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79866" y="6509962"/>
            <a:ext cx="5193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dnsea.wikia.com</a:t>
            </a:r>
            <a:r>
              <a:rPr lang="en-US" dirty="0" smtClean="0">
                <a:solidFill>
                  <a:schemeClr val="bg1"/>
                </a:solidFill>
              </a:rPr>
              <a:t>/wiki/File:Random_Field_1.jpg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37" y="-95150"/>
            <a:ext cx="2509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 random field…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0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d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69" y="2610947"/>
            <a:ext cx="2437584" cy="194194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2091"/>
            <a:ext cx="8229600" cy="4525963"/>
          </a:xfrm>
        </p:spPr>
        <p:txBody>
          <a:bodyPr/>
          <a:lstStyle/>
          <a:p>
            <a:r>
              <a:rPr lang="en-US" dirty="0" smtClean="0"/>
              <a:t>The logistic likelihood is </a:t>
            </a:r>
            <a:r>
              <a:rPr lang="en-US" dirty="0" smtClean="0"/>
              <a:t>formally </a:t>
            </a:r>
            <a:r>
              <a:rPr lang="en-US" dirty="0" smtClean="0"/>
              <a:t>derived as a result of modeling the </a:t>
            </a:r>
            <a:r>
              <a:rPr lang="en-US" b="1" i="1" dirty="0" smtClean="0">
                <a:solidFill>
                  <a:srgbClr val="FF6600"/>
                </a:solidFill>
              </a:rPr>
              <a:t>log-odds </a:t>
            </a:r>
            <a:r>
              <a:rPr lang="en-US" b="1" i="1" dirty="0" smtClean="0">
                <a:solidFill>
                  <a:srgbClr val="FF6600"/>
                </a:solidFill>
              </a:rPr>
              <a:t>ratio </a:t>
            </a:r>
            <a:r>
              <a:rPr lang="en-US" dirty="0" smtClean="0"/>
              <a:t>(aka the </a:t>
            </a:r>
            <a:r>
              <a:rPr lang="en-US" b="1" i="1" dirty="0" err="1" smtClean="0">
                <a:solidFill>
                  <a:srgbClr val="FF6600"/>
                </a:solidFill>
              </a:rPr>
              <a:t>logit</a:t>
            </a:r>
            <a:r>
              <a:rPr lang="en-US" dirty="0" smtClean="0"/>
              <a:t>):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are no constraints on this value: it can take any real value.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Binary Logistic Function</a:t>
            </a:r>
            <a:endParaRPr lang="en-US" b="1" dirty="0"/>
          </a:p>
        </p:txBody>
      </p:sp>
      <p:pic>
        <p:nvPicPr>
          <p:cNvPr id="5" name="Picture 4" descr="Screen Shot 2012-11-13 at 12.18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8" y="3184204"/>
            <a:ext cx="4000500" cy="927100"/>
          </a:xfrm>
          <a:prstGeom prst="rect">
            <a:avLst/>
          </a:prstGeom>
        </p:spPr>
      </p:pic>
      <p:pic>
        <p:nvPicPr>
          <p:cNvPr id="6" name="Picture 5" descr="Screen Shot 2012-11-13 at 12.20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1" y="5734540"/>
            <a:ext cx="5330618" cy="436603"/>
          </a:xfrm>
          <a:prstGeom prst="rect">
            <a:avLst/>
          </a:prstGeom>
        </p:spPr>
      </p:pic>
      <p:pic>
        <p:nvPicPr>
          <p:cNvPr id="7" name="Picture 6" descr="Screen Shot 2012-11-13 at 12.20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7" y="6202737"/>
            <a:ext cx="5330618" cy="422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1544" y="5779949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 </a:t>
            </a:r>
            <a:r>
              <a:rPr lang="en-US" i="1" dirty="0" smtClean="0"/>
              <a:t>negative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661544" y="6193905"/>
            <a:ext cx="148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 positive</a:t>
            </a:r>
            <a:endParaRPr lang="en-US" dirty="0"/>
          </a:p>
        </p:txBody>
      </p:sp>
      <p:pic>
        <p:nvPicPr>
          <p:cNvPr id="11" name="Picture 10" descr="Screen Shot 2012-11-13 at 12.24.3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47" y="3375067"/>
            <a:ext cx="1358869" cy="5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6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3-10-11 at 8.1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1596"/>
            <a:ext cx="9144000" cy="3918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Binary Logistic</a:t>
            </a:r>
            <a:br>
              <a:rPr lang="en-US" b="1" dirty="0" smtClean="0"/>
            </a:br>
            <a:r>
              <a:rPr lang="en-US" b="1" dirty="0" smtClean="0"/>
              <a:t>Function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derive </a:t>
            </a:r>
            <a:endParaRPr lang="en-US" dirty="0"/>
          </a:p>
        </p:txBody>
      </p:sp>
      <p:pic>
        <p:nvPicPr>
          <p:cNvPr id="4" name="Picture 3" descr="Screen Shot 2012-11-13 at 12.27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74" y="1674040"/>
            <a:ext cx="2921000" cy="533400"/>
          </a:xfrm>
          <a:prstGeom prst="rect">
            <a:avLst/>
          </a:prstGeom>
        </p:spPr>
      </p:pic>
      <p:pic>
        <p:nvPicPr>
          <p:cNvPr id="5" name="Picture 4" descr="Screen Shot 2012-11-13 at 12.28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18" y="2344559"/>
            <a:ext cx="5315850" cy="418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2146" y="2348153"/>
            <a:ext cx="70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7070" y="2921084"/>
            <a:ext cx="288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binary </a:t>
            </a:r>
            <a:r>
              <a:rPr lang="en-US" dirty="0" smtClean="0">
                <a:solidFill>
                  <a:srgbClr val="0000FF"/>
                </a:solidFill>
              </a:rPr>
              <a:t>logistic </a:t>
            </a:r>
            <a:r>
              <a:rPr lang="en-US" dirty="0" smtClean="0">
                <a:solidFill>
                  <a:srgbClr val="0000FF"/>
                </a:solidFill>
              </a:rPr>
              <a:t>function is </a:t>
            </a:r>
            <a:r>
              <a:rPr lang="en-US" dirty="0" smtClean="0">
                <a:solidFill>
                  <a:srgbClr val="0000FF"/>
                </a:solidFill>
              </a:rPr>
              <a:t>really modeling the log-odds ratio with a linear model!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3675" y="271929"/>
            <a:ext cx="390031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a </a:t>
            </a:r>
            <a:r>
              <a:rPr lang="en-US" b="1" dirty="0" smtClean="0">
                <a:solidFill>
                  <a:srgbClr val="008000"/>
                </a:solidFill>
              </a:rPr>
              <a:t>generalized linear model</a:t>
            </a:r>
            <a:r>
              <a:rPr lang="en-US" dirty="0" smtClean="0"/>
              <a:t>: linear model passed through a </a:t>
            </a:r>
            <a:r>
              <a:rPr lang="en-US" dirty="0" smtClean="0"/>
              <a:t>transformation </a:t>
            </a:r>
            <a:r>
              <a:rPr lang="en-US" dirty="0" smtClean="0"/>
              <a:t>to model a quantity of interest.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26245" y="6208889"/>
            <a:ext cx="240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FF6600"/>
                </a:solidFill>
              </a:rPr>
              <a:t>Logistic</a:t>
            </a:r>
            <a:r>
              <a:rPr lang="en-US" dirty="0" smtClean="0"/>
              <a:t> (likelihood)</a:t>
            </a:r>
          </a:p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08423" y="2965944"/>
            <a:ext cx="105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solidFill>
                  <a:srgbClr val="FF6600"/>
                </a:solidFill>
              </a:rPr>
              <a:t>Logit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0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04 at 1.57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" y="1141563"/>
            <a:ext cx="4494368" cy="981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78"/>
            <a:ext cx="8229600" cy="1143000"/>
          </a:xfrm>
        </p:spPr>
        <p:txBody>
          <a:bodyPr/>
          <a:lstStyle/>
          <a:p>
            <a:r>
              <a:rPr lang="en-US" b="1" dirty="0" smtClean="0"/>
              <a:t>Binary Logistic Likelihood</a:t>
            </a:r>
            <a:endParaRPr lang="en-US" b="1" dirty="0"/>
          </a:p>
        </p:txBody>
      </p:sp>
      <p:pic>
        <p:nvPicPr>
          <p:cNvPr id="4" name="Picture 3" descr="Screen Shot 2012-10-04 at 2.09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82580"/>
            <a:ext cx="3847659" cy="632370"/>
          </a:xfrm>
          <a:prstGeom prst="rect">
            <a:avLst/>
          </a:prstGeom>
        </p:spPr>
      </p:pic>
      <p:pic>
        <p:nvPicPr>
          <p:cNvPr id="6" name="Picture 5" descr="Screen Shot 2012-10-04 at 2.09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14" y="2374183"/>
            <a:ext cx="4649085" cy="42813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2179022"/>
            <a:ext cx="33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Logistic (or Sigmoid)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33805" y="3484367"/>
            <a:ext cx="189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component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625131" y="3196545"/>
            <a:ext cx="1056399" cy="373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creen Shot 2012-10-04 at 2.11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01" y="1892824"/>
            <a:ext cx="4304859" cy="274413"/>
          </a:xfrm>
          <a:prstGeom prst="rect">
            <a:avLst/>
          </a:prstGeom>
        </p:spPr>
      </p:pic>
      <p:pic>
        <p:nvPicPr>
          <p:cNvPr id="13" name="Picture 12" descr="Screen Shot 2012-10-04 at 2.11.3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76" y="2167237"/>
            <a:ext cx="1695229" cy="301374"/>
          </a:xfrm>
          <a:prstGeom prst="rect">
            <a:avLst/>
          </a:prstGeom>
        </p:spPr>
      </p:pic>
      <p:pic>
        <p:nvPicPr>
          <p:cNvPr id="14" name="Picture 13" descr="Screen Shot 2012-10-04 at 2.11.4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35" y="2162233"/>
            <a:ext cx="1725975" cy="278945"/>
          </a:xfrm>
          <a:prstGeom prst="rect">
            <a:avLst/>
          </a:prstGeom>
        </p:spPr>
      </p:pic>
      <p:pic>
        <p:nvPicPr>
          <p:cNvPr id="16" name="Picture 15" descr="Screen Shot 2012-10-04 at 2.14.23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0" y="4269858"/>
            <a:ext cx="4269270" cy="1638006"/>
          </a:xfrm>
          <a:prstGeom prst="rect">
            <a:avLst/>
          </a:prstGeom>
        </p:spPr>
      </p:pic>
      <p:pic>
        <p:nvPicPr>
          <p:cNvPr id="17" name="Picture 16" descr="Screen Shot 2012-10-04 at 2.15.5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039"/>
            <a:ext cx="6554035" cy="3960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812" y="3956980"/>
            <a:ext cx="179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target is 0: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226" y="6017671"/>
            <a:ext cx="460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Combine both into a single probability function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88667" y="6264373"/>
            <a:ext cx="2085114" cy="410182"/>
            <a:chOff x="6688667" y="6264373"/>
            <a:chExt cx="2085114" cy="410182"/>
          </a:xfrm>
        </p:grpSpPr>
        <p:sp>
          <p:nvSpPr>
            <p:cNvPr id="3" name="TextBox 2"/>
            <p:cNvSpPr txBox="1"/>
            <p:nvPr/>
          </p:nvSpPr>
          <p:spPr>
            <a:xfrm>
              <a:off x="7586286" y="6334928"/>
              <a:ext cx="11874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(Note! A </a:t>
              </a:r>
              <a:r>
                <a:rPr lang="en-US" sz="1200" i="1" dirty="0" err="1" smtClean="0">
                  <a:solidFill>
                    <a:srgbClr val="0000FF"/>
                  </a:solidFill>
                </a:rPr>
                <a:t>fn</a:t>
              </a:r>
              <a:r>
                <a:rPr lang="en-US" sz="1200" dirty="0" smtClean="0">
                  <a:solidFill>
                    <a:srgbClr val="0000FF"/>
                  </a:solidFill>
                </a:rPr>
                <a:t> of x)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688667" y="6264373"/>
              <a:ext cx="883508" cy="410182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613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10-04 at 2.1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2" y="3099447"/>
            <a:ext cx="8008621" cy="1932000"/>
          </a:xfrm>
          <a:prstGeom prst="rect">
            <a:avLst/>
          </a:prstGeom>
        </p:spPr>
      </p:pic>
      <p:pic>
        <p:nvPicPr>
          <p:cNvPr id="20" name="Picture 19" descr="Screen Shot 2012-10-04 at 1.57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" y="2118443"/>
            <a:ext cx="4494368" cy="981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4246" y="2214804"/>
            <a:ext cx="308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Substitute in the component likelihoods </a:t>
            </a:r>
            <a:r>
              <a:rPr lang="en-US" dirty="0" smtClean="0"/>
              <a:t>to </a:t>
            </a:r>
            <a:r>
              <a:rPr lang="en-US" dirty="0" smtClean="0"/>
              <a:t>get the final likelihood function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1362" y="3001759"/>
            <a:ext cx="1328257" cy="111663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2-10-04 at 2.15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96" y="1442060"/>
            <a:ext cx="6554035" cy="396071"/>
          </a:xfrm>
          <a:prstGeom prst="rect">
            <a:avLst/>
          </a:prstGeom>
        </p:spPr>
      </p:pic>
      <p:pic>
        <p:nvPicPr>
          <p:cNvPr id="9" name="Picture 8" descr="Screen Shot 2013-10-18 at 3.46.2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15" y="5659459"/>
            <a:ext cx="3307068" cy="86721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57778"/>
            <a:ext cx="8229600" cy="1143000"/>
          </a:xfrm>
        </p:spPr>
        <p:txBody>
          <a:bodyPr/>
          <a:lstStyle/>
          <a:p>
            <a:r>
              <a:rPr lang="en-US" b="1" dirty="0" smtClean="0"/>
              <a:t>Binary Logistic Likelihood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688607" y="5845598"/>
            <a:ext cx="452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“Multinomial” Logistic Likelihood: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08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78"/>
            <a:ext cx="8229600" cy="894053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Generative</a:t>
            </a:r>
            <a:r>
              <a:rPr lang="en-US" b="1" dirty="0" smtClean="0"/>
              <a:t>-</a:t>
            </a:r>
            <a:r>
              <a:rPr lang="en-US" b="1" dirty="0" smtClean="0">
                <a:solidFill>
                  <a:srgbClr val="FF6600"/>
                </a:solidFill>
              </a:rPr>
              <a:t>Discriminative</a:t>
            </a:r>
            <a:r>
              <a:rPr lang="en-US" b="1" dirty="0" smtClean="0"/>
              <a:t> Pairs</a:t>
            </a:r>
            <a:endParaRPr lang="en-US" b="1" dirty="0"/>
          </a:p>
        </p:txBody>
      </p:sp>
      <p:pic>
        <p:nvPicPr>
          <p:cNvPr id="4" name="Picture 3" descr="Screen Shot 2013-10-18 at 3.42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2" y="2331323"/>
            <a:ext cx="7726696" cy="3151988"/>
          </a:xfrm>
          <a:prstGeom prst="rect">
            <a:avLst/>
          </a:prstGeom>
        </p:spPr>
      </p:pic>
      <p:pic>
        <p:nvPicPr>
          <p:cNvPr id="5" name="Picture 4" descr="Screen Shot 2013-10-18 at 3.44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0" y="916873"/>
            <a:ext cx="2276803" cy="741587"/>
          </a:xfrm>
          <a:prstGeom prst="rect">
            <a:avLst/>
          </a:prstGeom>
        </p:spPr>
      </p:pic>
      <p:pic>
        <p:nvPicPr>
          <p:cNvPr id="6" name="Picture 5" descr="Screen Shot 2013-10-18 at 3.45.2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6" y="1551386"/>
            <a:ext cx="1294211" cy="744781"/>
          </a:xfrm>
          <a:prstGeom prst="rect">
            <a:avLst/>
          </a:prstGeom>
        </p:spPr>
      </p:pic>
      <p:pic>
        <p:nvPicPr>
          <p:cNvPr id="7" name="Picture 6" descr="Screen Shot 2013-10-18 at 3.46.2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0" y="5591963"/>
            <a:ext cx="2973786" cy="779818"/>
          </a:xfrm>
          <a:prstGeom prst="rect">
            <a:avLst/>
          </a:prstGeom>
        </p:spPr>
      </p:pic>
      <p:pic>
        <p:nvPicPr>
          <p:cNvPr id="8" name="Picture 7" descr="Screen Shot 2013-10-18 at 3.54.2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42" y="1465272"/>
            <a:ext cx="2664019" cy="6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2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 Functions</a:t>
            </a:r>
            <a:endParaRPr lang="en-US" b="1" dirty="0"/>
          </a:p>
        </p:txBody>
      </p:sp>
      <p:pic>
        <p:nvPicPr>
          <p:cNvPr id="4" name="Picture 3" descr="Screen Shot 2013-10-18 at 3.46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82" y="1526870"/>
            <a:ext cx="4352257" cy="1141296"/>
          </a:xfrm>
          <a:prstGeom prst="rect">
            <a:avLst/>
          </a:prstGeom>
        </p:spPr>
      </p:pic>
      <p:pic>
        <p:nvPicPr>
          <p:cNvPr id="5" name="Picture 4" descr="Screen Shot 2013-10-18 at 3.48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02" y="2885261"/>
            <a:ext cx="2865416" cy="468018"/>
          </a:xfrm>
          <a:prstGeom prst="rect">
            <a:avLst/>
          </a:prstGeom>
        </p:spPr>
      </p:pic>
      <p:pic>
        <p:nvPicPr>
          <p:cNvPr id="6" name="Picture 5" descr="Screen Shot 2013-10-18 at 3.49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55" y="2912864"/>
            <a:ext cx="2216286" cy="4094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4421" y="328890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or bias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32288" y="3304393"/>
            <a:ext cx="198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or feature weights</a:t>
            </a:r>
            <a:endParaRPr lang="en-US" dirty="0"/>
          </a:p>
        </p:txBody>
      </p:sp>
      <p:pic>
        <p:nvPicPr>
          <p:cNvPr id="9" name="Picture 8" descr="Screen Shot 2013-10-18 at 3.50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58" y="5207530"/>
            <a:ext cx="5603673" cy="1251640"/>
          </a:xfrm>
          <a:prstGeom prst="rect">
            <a:avLst/>
          </a:prstGeom>
        </p:spPr>
      </p:pic>
      <p:pic>
        <p:nvPicPr>
          <p:cNvPr id="10" name="Picture 9" descr="Screen Shot 2013-10-18 at 3.50.5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78" y="4164263"/>
            <a:ext cx="5522506" cy="477622"/>
          </a:xfrm>
          <a:prstGeom prst="rect">
            <a:avLst/>
          </a:prstGeom>
        </p:spPr>
      </p:pic>
      <p:pic>
        <p:nvPicPr>
          <p:cNvPr id="11" name="Picture 10" descr="Screen Shot 2013-10-18 at 3.51.3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36" y="4663576"/>
            <a:ext cx="5803605" cy="4819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09523" y="4027286"/>
            <a:ext cx="1115169" cy="198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Section 2.2.3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pp.281-286 for nice discussion comparing strengths and weaknesses of generative and discriminative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9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From </a:t>
            </a:r>
            <a:r>
              <a:rPr lang="en-US" b="1" dirty="0" smtClean="0">
                <a:solidFill>
                  <a:srgbClr val="0000FF"/>
                </a:solidFill>
              </a:rPr>
              <a:t>HMM</a:t>
            </a:r>
            <a:r>
              <a:rPr lang="en-US" b="1" dirty="0" smtClean="0"/>
              <a:t> to Linear-Chain </a:t>
            </a:r>
            <a:r>
              <a:rPr lang="en-US" b="1" dirty="0" smtClean="0">
                <a:solidFill>
                  <a:srgbClr val="FF6600"/>
                </a:solidFill>
              </a:rPr>
              <a:t>CRF</a:t>
            </a:r>
            <a:endParaRPr lang="en-US" b="1" dirty="0">
              <a:solidFill>
                <a:srgbClr val="FF6600"/>
              </a:solidFill>
            </a:endParaRPr>
          </a:p>
        </p:txBody>
      </p:sp>
      <p:pic>
        <p:nvPicPr>
          <p:cNvPr id="4" name="Picture 3" descr="Screen Shot 2013-10-18 at 3.54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17" y="1417638"/>
            <a:ext cx="3449148" cy="858161"/>
          </a:xfrm>
          <a:prstGeom prst="rect">
            <a:avLst/>
          </a:prstGeom>
        </p:spPr>
      </p:pic>
      <p:pic>
        <p:nvPicPr>
          <p:cNvPr id="5" name="Picture 4" descr="Screen Shot 2013-10-18 at 10.46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4" y="3420444"/>
            <a:ext cx="4708492" cy="1008320"/>
          </a:xfrm>
          <a:prstGeom prst="rect">
            <a:avLst/>
          </a:prstGeom>
        </p:spPr>
      </p:pic>
      <p:pic>
        <p:nvPicPr>
          <p:cNvPr id="6" name="Picture 5" descr="Screen Shot 2013-10-18 at 10.46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25" y="3451160"/>
            <a:ext cx="3012222" cy="962113"/>
          </a:xfrm>
          <a:prstGeom prst="rect">
            <a:avLst/>
          </a:prstGeom>
        </p:spPr>
      </p:pic>
      <p:pic>
        <p:nvPicPr>
          <p:cNvPr id="7" name="Picture 6" descr="Screen Shot 2013-10-18 at 10.48.4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22" y="4590812"/>
            <a:ext cx="6691015" cy="372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543" y="2447351"/>
            <a:ext cx="817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conditional distribution is in fact a CRF with particular choice of feature functions</a:t>
            </a:r>
            <a:endParaRPr lang="en-US" dirty="0"/>
          </a:p>
        </p:txBody>
      </p:sp>
      <p:pic>
        <p:nvPicPr>
          <p:cNvPr id="9" name="Picture 8" descr="Screen Shot 2013-10-18 at 10.50.5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55" y="2758799"/>
            <a:ext cx="742853" cy="3351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4423" y="5297428"/>
            <a:ext cx="62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 homogeneous HMM can be written in this form by setting…</a:t>
            </a:r>
            <a:endParaRPr lang="en-US" dirty="0"/>
          </a:p>
        </p:txBody>
      </p:sp>
      <p:pic>
        <p:nvPicPr>
          <p:cNvPr id="11" name="Picture 10" descr="Screen Shot 2013-10-18 at 10.53.07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60" y="5635780"/>
            <a:ext cx="2524798" cy="11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2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Rewrite with Feature Functions</a:t>
            </a:r>
            <a:endParaRPr lang="en-US" b="1" dirty="0"/>
          </a:p>
        </p:txBody>
      </p:sp>
      <p:pic>
        <p:nvPicPr>
          <p:cNvPr id="4" name="Picture 3" descr="Screen Shot 2013-10-18 at 10.46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33" y="1282886"/>
            <a:ext cx="4708492" cy="1008320"/>
          </a:xfrm>
          <a:prstGeom prst="rect">
            <a:avLst/>
          </a:prstGeom>
        </p:spPr>
      </p:pic>
      <p:pic>
        <p:nvPicPr>
          <p:cNvPr id="5" name="Picture 4" descr="Screen Shot 2013-10-18 at 10.46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14" y="1313602"/>
            <a:ext cx="3012222" cy="962113"/>
          </a:xfrm>
          <a:prstGeom prst="rect">
            <a:avLst/>
          </a:prstGeom>
        </p:spPr>
      </p:pic>
      <p:pic>
        <p:nvPicPr>
          <p:cNvPr id="6" name="Picture 5" descr="Screen Shot 2013-10-18 at 10.55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0" y="3005002"/>
            <a:ext cx="6133430" cy="327116"/>
          </a:xfrm>
          <a:prstGeom prst="rect">
            <a:avLst/>
          </a:prstGeom>
        </p:spPr>
      </p:pic>
      <p:pic>
        <p:nvPicPr>
          <p:cNvPr id="7" name="Picture 6" descr="Screen Shot 2013-10-18 at 10.55.4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29" y="2459316"/>
            <a:ext cx="2750185" cy="356828"/>
          </a:xfrm>
          <a:prstGeom prst="rect">
            <a:avLst/>
          </a:prstGeom>
        </p:spPr>
      </p:pic>
      <p:pic>
        <p:nvPicPr>
          <p:cNvPr id="8" name="Picture 7" descr="Screen Shot 2013-10-18 at 10.56.3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95" y="2474807"/>
            <a:ext cx="2836329" cy="356828"/>
          </a:xfrm>
          <a:prstGeom prst="rect">
            <a:avLst/>
          </a:prstGeom>
        </p:spPr>
      </p:pic>
      <p:pic>
        <p:nvPicPr>
          <p:cNvPr id="9" name="Picture 8" descr="Screen Shot 2013-10-18 at 10.57.0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46" y="3478574"/>
            <a:ext cx="5146446" cy="95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4033" y="4694543"/>
            <a:ext cx="334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Now, the </a:t>
            </a:r>
            <a:r>
              <a:rPr lang="en-US" b="1" i="1" dirty="0" smtClean="0"/>
              <a:t>conditional</a:t>
            </a:r>
            <a:r>
              <a:rPr lang="en-US" dirty="0" smtClean="0"/>
              <a:t> distribution:</a:t>
            </a:r>
            <a:endParaRPr lang="en-US" dirty="0"/>
          </a:p>
        </p:txBody>
      </p:sp>
      <p:pic>
        <p:nvPicPr>
          <p:cNvPr id="11" name="Picture 10" descr="Screen Shot 2013-10-18 at 10.58.00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40" y="5119268"/>
            <a:ext cx="6427711" cy="95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0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Linear Chain </a:t>
            </a:r>
            <a:r>
              <a:rPr lang="en-US" b="1" dirty="0" smtClean="0">
                <a:solidFill>
                  <a:srgbClr val="FF6600"/>
                </a:solidFill>
              </a:rPr>
              <a:t>CRF</a:t>
            </a:r>
            <a:endParaRPr lang="en-US" b="1" dirty="0">
              <a:solidFill>
                <a:srgbClr val="FF6600"/>
              </a:solidFill>
            </a:endParaRPr>
          </a:p>
        </p:txBody>
      </p:sp>
      <p:pic>
        <p:nvPicPr>
          <p:cNvPr id="5" name="Picture 4" descr="Screen Shot 2013-10-18 at 10.59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84" y="1417638"/>
            <a:ext cx="7875592" cy="3895353"/>
          </a:xfrm>
          <a:prstGeom prst="rect">
            <a:avLst/>
          </a:prstGeom>
        </p:spPr>
      </p:pic>
      <p:pic>
        <p:nvPicPr>
          <p:cNvPr id="6" name="Picture 5" descr="Screen Shot 2013-10-18 at 11.00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5" y="5878908"/>
            <a:ext cx="3715749" cy="857480"/>
          </a:xfrm>
          <a:prstGeom prst="rect">
            <a:avLst/>
          </a:prstGeom>
        </p:spPr>
      </p:pic>
      <p:pic>
        <p:nvPicPr>
          <p:cNvPr id="7" name="Picture 6" descr="Screen Shot 2013-10-18 at 11.00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51" y="5909888"/>
            <a:ext cx="4513710" cy="79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863" y="5576236"/>
            <a:ext cx="1950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a factor graph…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67748" y="5576237"/>
            <a:ext cx="367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where each factor has this </a:t>
            </a:r>
            <a:r>
              <a:rPr lang="en-US" dirty="0" err="1" smtClean="0"/>
              <a:t>fnl</a:t>
            </a:r>
            <a:r>
              <a:rPr lang="en-US" dirty="0" smtClean="0"/>
              <a:t>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02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An Introduction to</a:t>
            </a:r>
            <a:br>
              <a:rPr lang="en-US" b="1" dirty="0" smtClean="0"/>
            </a:br>
            <a:r>
              <a:rPr lang="en-US" b="1" dirty="0" smtClean="0"/>
              <a:t>Conditional Random Fields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Charles Sutton and Andrew McCallum</a:t>
            </a:r>
          </a:p>
          <a:p>
            <a:r>
              <a:rPr lang="en-US" sz="2400" i="1" dirty="0" smtClean="0"/>
              <a:t>Foundations and Trends in Machine Learning</a:t>
            </a:r>
            <a:r>
              <a:rPr lang="en-US" sz="2400" dirty="0" smtClean="0"/>
              <a:t>, </a:t>
            </a:r>
          </a:p>
          <a:p>
            <a:r>
              <a:rPr lang="en-US" sz="2400" dirty="0" smtClean="0"/>
              <a:t>Vol. 4, No. 4 (2011) 267-373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216" y="4928677"/>
            <a:ext cx="1464771" cy="1893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08" y="4928677"/>
            <a:ext cx="1473200" cy="177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2308" y="6368325"/>
            <a:ext cx="114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Edinburgh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40837" y="636832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1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Variants of the Linear Chain </a:t>
            </a:r>
            <a:r>
              <a:rPr lang="en-US" b="1" dirty="0" smtClean="0">
                <a:solidFill>
                  <a:srgbClr val="FF6600"/>
                </a:solidFill>
              </a:rPr>
              <a:t>CRF</a:t>
            </a:r>
            <a:endParaRPr lang="en-US" b="1" dirty="0">
              <a:solidFill>
                <a:srgbClr val="FF6600"/>
              </a:solidFill>
            </a:endParaRPr>
          </a:p>
        </p:txBody>
      </p:sp>
      <p:pic>
        <p:nvPicPr>
          <p:cNvPr id="5" name="Picture 4" descr="Screen Shot 2013-10-18 at 11.02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99" y="1659144"/>
            <a:ext cx="3957863" cy="1053010"/>
          </a:xfrm>
          <a:prstGeom prst="rect">
            <a:avLst/>
          </a:prstGeom>
        </p:spPr>
      </p:pic>
      <p:pic>
        <p:nvPicPr>
          <p:cNvPr id="6" name="Picture 5" descr="Screen Shot 2013-10-18 at 11.02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2954"/>
            <a:ext cx="5761707" cy="396708"/>
          </a:xfrm>
          <a:prstGeom prst="rect">
            <a:avLst/>
          </a:prstGeom>
        </p:spPr>
      </p:pic>
      <p:pic>
        <p:nvPicPr>
          <p:cNvPr id="7" name="Picture 6" descr="Screen Shot 2013-10-18 at 11.03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46" y="3339662"/>
            <a:ext cx="3965316" cy="1220098"/>
          </a:xfrm>
          <a:prstGeom prst="rect">
            <a:avLst/>
          </a:prstGeom>
        </p:spPr>
      </p:pic>
      <p:pic>
        <p:nvPicPr>
          <p:cNvPr id="8" name="Picture 7" descr="Screen Shot 2013-10-18 at 11.04.0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4" y="4836177"/>
            <a:ext cx="1443397" cy="326807"/>
          </a:xfrm>
          <a:prstGeom prst="rect">
            <a:avLst/>
          </a:prstGeom>
        </p:spPr>
      </p:pic>
      <p:pic>
        <p:nvPicPr>
          <p:cNvPr id="9" name="Picture 8" descr="Screen Shot 2013-10-18 at 11.04.2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55" y="4882647"/>
            <a:ext cx="1891176" cy="252157"/>
          </a:xfrm>
          <a:prstGeom prst="rect">
            <a:avLst/>
          </a:prstGeom>
        </p:spPr>
      </p:pic>
      <p:pic>
        <p:nvPicPr>
          <p:cNvPr id="10" name="Picture 9" descr="Screen Shot 2013-10-18 at 11.04.27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407" y="4898137"/>
            <a:ext cx="4787128" cy="238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1270144"/>
            <a:ext cx="234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“HMM-like” LCCRF</a:t>
            </a:r>
            <a:endParaRPr lang="en-US" dirty="0"/>
          </a:p>
        </p:txBody>
      </p:sp>
      <p:pic>
        <p:nvPicPr>
          <p:cNvPr id="12" name="Picture 11" descr="Screen Shot 2013-10-18 at 11.06.11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46" y="5132004"/>
            <a:ext cx="3997740" cy="12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2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General </a:t>
            </a:r>
            <a:r>
              <a:rPr lang="en-US" b="1" dirty="0" smtClean="0">
                <a:solidFill>
                  <a:srgbClr val="FF6600"/>
                </a:solidFill>
              </a:rPr>
              <a:t>CRF</a:t>
            </a:r>
            <a:r>
              <a:rPr lang="en-US" b="1" dirty="0" smtClean="0"/>
              <a:t>s</a:t>
            </a:r>
            <a:endParaRPr lang="en-US" b="1" dirty="0"/>
          </a:p>
        </p:txBody>
      </p:sp>
      <p:pic>
        <p:nvPicPr>
          <p:cNvPr id="4" name="Picture 3" descr="Screen Shot 2013-10-18 at 11.0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54" y="1595471"/>
            <a:ext cx="7078227" cy="1093523"/>
          </a:xfrm>
          <a:prstGeom prst="rect">
            <a:avLst/>
          </a:prstGeom>
        </p:spPr>
      </p:pic>
      <p:pic>
        <p:nvPicPr>
          <p:cNvPr id="5" name="Picture 4" descr="Screen Shot 2013-10-18 at 11.07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60" y="2705996"/>
            <a:ext cx="3339836" cy="82765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39066" y="3891961"/>
            <a:ext cx="6319292" cy="622868"/>
            <a:chOff x="1239066" y="4248231"/>
            <a:chExt cx="6319292" cy="622868"/>
          </a:xfrm>
        </p:grpSpPr>
        <p:pic>
          <p:nvPicPr>
            <p:cNvPr id="6" name="Picture 5" descr="Screen Shot 2013-10-18 at 11.08.37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066" y="4294210"/>
              <a:ext cx="4204827" cy="270978"/>
            </a:xfrm>
            <a:prstGeom prst="rect">
              <a:avLst/>
            </a:prstGeom>
          </p:spPr>
        </p:pic>
        <p:pic>
          <p:nvPicPr>
            <p:cNvPr id="8" name="Picture 7" descr="Screen Shot 2013-10-18 at 11.09.19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687" y="4248231"/>
              <a:ext cx="2070671" cy="332447"/>
            </a:xfrm>
            <a:prstGeom prst="rect">
              <a:avLst/>
            </a:prstGeom>
          </p:spPr>
        </p:pic>
        <p:pic>
          <p:nvPicPr>
            <p:cNvPr id="9" name="Picture 8" descr="Screen Shot 2013-10-18 at 11.09.28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162" y="4565188"/>
              <a:ext cx="5219609" cy="305911"/>
            </a:xfrm>
            <a:prstGeom prst="rect">
              <a:avLst/>
            </a:prstGeom>
          </p:spPr>
        </p:pic>
      </p:grpSp>
      <p:pic>
        <p:nvPicPr>
          <p:cNvPr id="10" name="Picture 9" descr="Screen Shot 2013-10-18 at 11.10.3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12" y="4878444"/>
            <a:ext cx="7124695" cy="19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6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Clique </a:t>
            </a:r>
            <a:r>
              <a:rPr lang="en-US" b="1" dirty="0" err="1" smtClean="0"/>
              <a:t>Templating</a:t>
            </a:r>
            <a:endParaRPr lang="en-US" b="1" dirty="0"/>
          </a:p>
        </p:txBody>
      </p:sp>
      <p:pic>
        <p:nvPicPr>
          <p:cNvPr id="4" name="Picture 3" descr="Screen Shot 2013-10-18 at 11.16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0" y="1448618"/>
            <a:ext cx="7666788" cy="48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8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430"/>
            <a:ext cx="8229600" cy="231573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(1) </a:t>
            </a:r>
            <a:r>
              <a:rPr lang="en-US" dirty="0" smtClean="0">
                <a:solidFill>
                  <a:srgbClr val="0000FF"/>
                </a:solidFill>
              </a:rPr>
              <a:t>Label-observation features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 descr="Screen Shot 2013-10-18 at 11.14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1" y="1603306"/>
            <a:ext cx="7620323" cy="19550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1491" y="1603306"/>
            <a:ext cx="4847889" cy="3019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3-10-18 at 11.19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13" y="4397946"/>
            <a:ext cx="3826807" cy="322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2944" y="4362688"/>
            <a:ext cx="93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discrete</a:t>
            </a:r>
            <a:endParaRPr lang="en-US" dirty="0"/>
          </a:p>
        </p:txBody>
      </p:sp>
      <p:pic>
        <p:nvPicPr>
          <p:cNvPr id="8" name="Picture 7" descr="Screen Shot 2013-10-18 at 11.19.2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99" y="4947555"/>
            <a:ext cx="3277881" cy="363147"/>
          </a:xfrm>
          <a:prstGeom prst="rect">
            <a:avLst/>
          </a:prstGeom>
        </p:spPr>
      </p:pic>
      <p:pic>
        <p:nvPicPr>
          <p:cNvPr id="9" name="Picture 8" descr="Screen Shot 2013-10-18 at 11.21.0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44" y="5370593"/>
            <a:ext cx="6117920" cy="755570"/>
          </a:xfrm>
          <a:prstGeom prst="rect">
            <a:avLst/>
          </a:prstGeom>
        </p:spPr>
      </p:pic>
      <p:pic>
        <p:nvPicPr>
          <p:cNvPr id="10" name="Picture 9" descr="Screen Shot 2013-10-18 at 11.21.1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4" y="6235367"/>
            <a:ext cx="4931192" cy="25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1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34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(2) </a:t>
            </a:r>
            <a:r>
              <a:rPr lang="en-US" dirty="0" smtClean="0">
                <a:solidFill>
                  <a:srgbClr val="0000FF"/>
                </a:solidFill>
              </a:rPr>
              <a:t>Unsupported Features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	</a:t>
            </a:r>
            <a:r>
              <a:rPr lang="en-US" sz="2400" dirty="0" smtClean="0"/>
              <a:t>Explicitly represent when a rare feature is </a:t>
            </a:r>
            <a:r>
              <a:rPr lang="en-US" sz="2400" i="1" dirty="0" smtClean="0"/>
              <a:t>not</a:t>
            </a:r>
            <a:r>
              <a:rPr lang="en-US" sz="2400" dirty="0" smtClean="0"/>
              <a:t> present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smtClean="0"/>
              <a:t>	Assign negative weight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/>
              <a:t>	</a:t>
            </a:r>
            <a:r>
              <a:rPr lang="en-US" sz="2000" dirty="0" smtClean="0"/>
              <a:t>Early large-scale CRF application had 3.8 million binary features</a:t>
            </a:r>
            <a:endParaRPr lang="en-US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800" dirty="0" smtClean="0"/>
              <a:t>	</a:t>
            </a:r>
            <a:r>
              <a:rPr lang="en-US" sz="2400" dirty="0" smtClean="0"/>
              <a:t>Results in slight increase in accuracy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smtClean="0"/>
              <a:t>	      but permits </a:t>
            </a:r>
            <a:r>
              <a:rPr lang="en-US" sz="2400" i="1" dirty="0" smtClean="0"/>
              <a:t>many</a:t>
            </a:r>
            <a:r>
              <a:rPr lang="en-US" sz="2400" dirty="0" smtClean="0"/>
              <a:t> more features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10-18 at 11.29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5" y="4139309"/>
            <a:ext cx="6721992" cy="842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3446" y="4027278"/>
            <a:ext cx="1146146" cy="40272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53503" y="4733729"/>
            <a:ext cx="1628773" cy="40272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3-10-18 at 11.30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7" y="5337836"/>
            <a:ext cx="6907854" cy="1169148"/>
          </a:xfrm>
          <a:prstGeom prst="rect">
            <a:avLst/>
          </a:prstGeom>
        </p:spPr>
      </p:pic>
      <p:pic>
        <p:nvPicPr>
          <p:cNvPr id="8" name="Picture 7" descr="Screen Shot 2013-10-18 at 11.30.3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4" y="5041691"/>
            <a:ext cx="3410136" cy="2849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9307" y="5357668"/>
            <a:ext cx="1685758" cy="24954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31161" y="6238412"/>
            <a:ext cx="1628773" cy="40272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Feature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(3) </a:t>
            </a:r>
            <a:r>
              <a:rPr lang="en-US" dirty="0" smtClean="0">
                <a:solidFill>
                  <a:srgbClr val="0000FF"/>
                </a:solidFill>
              </a:rPr>
              <a:t>Edge-Observation / Node-Observation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2542" y="1820029"/>
            <a:ext cx="7158153" cy="791210"/>
            <a:chOff x="632542" y="1928459"/>
            <a:chExt cx="7158153" cy="791210"/>
          </a:xfrm>
        </p:grpSpPr>
        <p:pic>
          <p:nvPicPr>
            <p:cNvPr id="4" name="Picture 3" descr="Screen Shot 2013-10-18 at 11.33.06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376" y="1928459"/>
              <a:ext cx="6954319" cy="7912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32542" y="1928459"/>
              <a:ext cx="5237585" cy="22930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31088" y="2490360"/>
              <a:ext cx="5859607" cy="22930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Screen Shot 2013-10-18 at 11.37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11" y="4113250"/>
            <a:ext cx="6832896" cy="2667299"/>
          </a:xfrm>
          <a:prstGeom prst="rect">
            <a:avLst/>
          </a:prstGeom>
        </p:spPr>
      </p:pic>
      <p:pic>
        <p:nvPicPr>
          <p:cNvPr id="8" name="Picture 7" descr="Screen Shot 2013-10-18 at 11.37.4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0" y="2730510"/>
            <a:ext cx="6721993" cy="11002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6376" y="2730510"/>
            <a:ext cx="2230339" cy="2293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13076" y="3618260"/>
            <a:ext cx="2991757" cy="21250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2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Feature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(4) </a:t>
            </a:r>
            <a:r>
              <a:rPr lang="en-US" dirty="0" smtClean="0">
                <a:solidFill>
                  <a:srgbClr val="0000FF"/>
                </a:solidFill>
              </a:rPr>
              <a:t>Boundary Labels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</p:txBody>
      </p:sp>
      <p:pic>
        <p:nvPicPr>
          <p:cNvPr id="14" name="Picture 13" descr="Screen Shot 2013-10-18 at 11.42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1" y="1896050"/>
            <a:ext cx="7077386" cy="21047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8788" y="1958010"/>
            <a:ext cx="2230339" cy="2293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24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Feature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(5) </a:t>
            </a:r>
            <a:r>
              <a:rPr lang="en-US" dirty="0" smtClean="0">
                <a:solidFill>
                  <a:srgbClr val="0000FF"/>
                </a:solidFill>
              </a:rPr>
              <a:t>Feature Induction</a:t>
            </a:r>
            <a:r>
              <a:rPr lang="en-US" dirty="0" smtClean="0"/>
              <a:t> </a:t>
            </a:r>
            <a:r>
              <a:rPr lang="en-US" sz="2400" dirty="0" smtClean="0"/>
              <a:t>(extend “</a:t>
            </a:r>
            <a:r>
              <a:rPr lang="en-US" sz="2400" dirty="0" err="1" smtClean="0"/>
              <a:t>unsup</a:t>
            </a:r>
            <a:r>
              <a:rPr lang="en-US" sz="2400" dirty="0" smtClean="0"/>
              <a:t> </a:t>
            </a:r>
            <a:r>
              <a:rPr lang="en-US" sz="2400" dirty="0" err="1" smtClean="0"/>
              <a:t>ftr</a:t>
            </a:r>
            <a:r>
              <a:rPr lang="en-US" sz="2400" dirty="0" smtClean="0"/>
              <a:t> trick”)</a:t>
            </a: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</p:txBody>
      </p:sp>
      <p:pic>
        <p:nvPicPr>
          <p:cNvPr id="15" name="Picture 14" descr="Screen Shot 2013-10-18 at 11.44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25" y="2236701"/>
            <a:ext cx="6598084" cy="30685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90125" y="2258519"/>
            <a:ext cx="5067209" cy="2293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6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Feature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(6) </a:t>
            </a:r>
            <a:r>
              <a:rPr lang="en-US" dirty="0" smtClean="0">
                <a:solidFill>
                  <a:srgbClr val="0000FF"/>
                </a:solidFill>
              </a:rPr>
              <a:t>Categorical Features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</p:txBody>
      </p:sp>
      <p:pic>
        <p:nvPicPr>
          <p:cNvPr id="4" name="Picture 3" descr="Screen Shot 2013-10-18 at 11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04" y="2118393"/>
            <a:ext cx="7326042" cy="18227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51472" y="2149373"/>
            <a:ext cx="2810865" cy="2293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04584" y="3674143"/>
            <a:ext cx="4687462" cy="2293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6004" y="4213159"/>
            <a:ext cx="5959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applications: CRF features are typically binary</a:t>
            </a:r>
          </a:p>
          <a:p>
            <a:r>
              <a:rPr lang="en-US" dirty="0" smtClean="0"/>
              <a:t>Vision and speech: typically real-valued</a:t>
            </a:r>
          </a:p>
          <a:p>
            <a:endParaRPr lang="en-US" dirty="0"/>
          </a:p>
          <a:p>
            <a:r>
              <a:rPr lang="en-US" dirty="0" smtClean="0"/>
              <a:t>For real-valued </a:t>
            </a:r>
            <a:r>
              <a:rPr lang="en-US" dirty="0"/>
              <a:t>f</a:t>
            </a:r>
            <a:r>
              <a:rPr lang="en-US" dirty="0" smtClean="0"/>
              <a:t>eatures: helps to normalize (mean 0, </a:t>
            </a:r>
            <a:r>
              <a:rPr lang="en-US" dirty="0" err="1" smtClean="0"/>
              <a:t>stdev</a:t>
            </a:r>
            <a:r>
              <a:rPr lang="en-US" dirty="0" smtClean="0"/>
              <a:t>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0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Feature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(7) </a:t>
            </a:r>
            <a:r>
              <a:rPr lang="en-US" dirty="0" smtClean="0">
                <a:solidFill>
                  <a:srgbClr val="0000FF"/>
                </a:solidFill>
              </a:rPr>
              <a:t>Features from Different Time Steps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5928" y="3534733"/>
            <a:ext cx="4687462" cy="2293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3-10-18 at 11.51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8" y="2105714"/>
            <a:ext cx="7527392" cy="252711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2836" y="2105715"/>
            <a:ext cx="4754945" cy="26955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Additional Tutorial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4138"/>
            <a:ext cx="8229600" cy="511228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Hanna M. Wallach </a:t>
            </a:r>
            <a:r>
              <a:rPr lang="en-US" dirty="0" smtClean="0"/>
              <a:t>(2004). “Conditional Random Fields: An Introduction.” Technical Report MS-CIS-04-21.  Department of Computer and Information Science, University of Pennsylvania.</a:t>
            </a:r>
          </a:p>
          <a:p>
            <a:pPr lvl="1"/>
            <a:r>
              <a:rPr lang="en-US" dirty="0" smtClean="0"/>
              <a:t>Easy to follow, provides high-level intuition.  Presents CRFs as undirected graphical models (as opposed to undirected factor graphs).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Charles Sutton and Andrew McCallum </a:t>
            </a:r>
            <a:r>
              <a:rPr lang="en-US" dirty="0" smtClean="0"/>
              <a:t>(2006). “An Introduction to Conditional Random Fields for Relational Learning.”  In </a:t>
            </a:r>
            <a:r>
              <a:rPr lang="en-US" i="1" dirty="0" smtClean="0"/>
              <a:t>Introduction to Statistical Relational Learning</a:t>
            </a:r>
            <a:r>
              <a:rPr lang="en-US" dirty="0" smtClean="0"/>
              <a:t>.  Edited by </a:t>
            </a:r>
            <a:r>
              <a:rPr lang="en-US" dirty="0" err="1" smtClean="0"/>
              <a:t>Lise</a:t>
            </a:r>
            <a:r>
              <a:rPr lang="en-US" dirty="0" smtClean="0"/>
              <a:t> </a:t>
            </a:r>
            <a:r>
              <a:rPr lang="en-US" dirty="0" err="1" smtClean="0"/>
              <a:t>Getoor</a:t>
            </a:r>
            <a:r>
              <a:rPr lang="en-US" dirty="0" smtClean="0"/>
              <a:t> and Ben </a:t>
            </a:r>
            <a:r>
              <a:rPr lang="en-US" dirty="0" err="1" smtClean="0"/>
              <a:t>Taskar</a:t>
            </a:r>
            <a:r>
              <a:rPr lang="en-US" dirty="0" smtClean="0"/>
              <a:t>.  MIT Press, 2006</a:t>
            </a:r>
          </a:p>
          <a:p>
            <a:pPr lvl="1"/>
            <a:r>
              <a:rPr lang="en-US" dirty="0" smtClean="0"/>
              <a:t>Shorter version of </a:t>
            </a:r>
            <a:r>
              <a:rPr lang="en-US" i="1" dirty="0" smtClean="0"/>
              <a:t>the book.</a:t>
            </a:r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Rahul Gupta </a:t>
            </a:r>
            <a:r>
              <a:rPr lang="en-US" dirty="0" smtClean="0"/>
              <a:t>(2006).  “Conditional Random Fields.”  Unpublished report, IIT Bombay.</a:t>
            </a:r>
          </a:p>
          <a:p>
            <a:pPr lvl="1"/>
            <a:r>
              <a:rPr lang="en-US" dirty="0" smtClean="0"/>
              <a:t>Provides detailed derivation of the important equations for CRFs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Roland </a:t>
            </a:r>
            <a:r>
              <a:rPr lang="en-US" dirty="0" err="1" smtClean="0">
                <a:solidFill>
                  <a:srgbClr val="0000FF"/>
                </a:solidFill>
              </a:rPr>
              <a:t>Memisevic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(2006).  “An Introduction to Structured Discriminative Learning.”  Technical Report, University of Toronto.</a:t>
            </a:r>
          </a:p>
          <a:p>
            <a:pPr lvl="1"/>
            <a:r>
              <a:rPr lang="en-US" dirty="0" smtClean="0"/>
              <a:t>Places CRFs in the context of other methods for learning to predict complex outputs, esp. SVM-inspired large-margin methods.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Charles </a:t>
            </a:r>
            <a:r>
              <a:rPr lang="en-US" dirty="0" err="1" smtClean="0">
                <a:solidFill>
                  <a:srgbClr val="0000FF"/>
                </a:solidFill>
              </a:rPr>
              <a:t>Elkan</a:t>
            </a:r>
            <a:r>
              <a:rPr lang="en-US" dirty="0"/>
              <a:t> </a:t>
            </a:r>
            <a:r>
              <a:rPr lang="en-US" dirty="0" smtClean="0"/>
              <a:t>(2013). “Log-linear models and CRFs”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cseweb.ucsd.edu</a:t>
            </a:r>
            <a:r>
              <a:rPr lang="en-US" dirty="0" smtClean="0"/>
              <a:t>/users/</a:t>
            </a:r>
            <a:r>
              <a:rPr lang="en-US" dirty="0" err="1" smtClean="0"/>
              <a:t>elkan</a:t>
            </a:r>
            <a:r>
              <a:rPr lang="en-US" dirty="0" smtClean="0"/>
              <a:t>/250B/</a:t>
            </a:r>
            <a:r>
              <a:rPr lang="en-US" dirty="0" err="1" smtClean="0"/>
              <a:t>loglinearCRFs.pdf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1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Feature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(8) </a:t>
            </a:r>
            <a:r>
              <a:rPr lang="en-US" dirty="0" smtClean="0">
                <a:solidFill>
                  <a:srgbClr val="0000FF"/>
                </a:solidFill>
              </a:rPr>
              <a:t>Features as </a:t>
            </a:r>
            <a:r>
              <a:rPr lang="en-US" dirty="0" err="1" smtClean="0">
                <a:solidFill>
                  <a:srgbClr val="0000FF"/>
                </a:solidFill>
              </a:rPr>
              <a:t>Backoff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5928" y="3534733"/>
            <a:ext cx="4687462" cy="2293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8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Feature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(9) </a:t>
            </a:r>
            <a:r>
              <a:rPr lang="en-US" dirty="0" smtClean="0">
                <a:solidFill>
                  <a:srgbClr val="0000FF"/>
                </a:solidFill>
              </a:rPr>
              <a:t>Features as Model Combination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5928" y="3534733"/>
            <a:ext cx="4687462" cy="2293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4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Feature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(10) </a:t>
            </a:r>
            <a:r>
              <a:rPr lang="en-US" dirty="0" smtClean="0">
                <a:solidFill>
                  <a:srgbClr val="0000FF"/>
                </a:solidFill>
              </a:rPr>
              <a:t>Input-Dependent Structure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5928" y="3534733"/>
            <a:ext cx="4687462" cy="2293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3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Code</a:t>
            </a:r>
            <a:endParaRPr lang="en-US" b="1" dirty="0"/>
          </a:p>
        </p:txBody>
      </p:sp>
      <p:pic>
        <p:nvPicPr>
          <p:cNvPr id="4" name="Picture 3" descr="Screen Shot 2013-10-18 at 1.47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93" y="1691724"/>
            <a:ext cx="7966723" cy="2150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4100" y="4354914"/>
            <a:ext cx="524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Internet country code for the </a:t>
            </a:r>
            <a:r>
              <a:rPr lang="en-US" dirty="0" err="1" smtClean="0">
                <a:solidFill>
                  <a:srgbClr val="0000FF"/>
                </a:solidFill>
              </a:rPr>
              <a:t>Cocos</a:t>
            </a:r>
            <a:r>
              <a:rPr lang="en-US" dirty="0" smtClean="0">
                <a:solidFill>
                  <a:srgbClr val="0000FF"/>
                </a:solidFill>
              </a:rPr>
              <a:t> (Keeling) Islands</a:t>
            </a:r>
            <a:r>
              <a:rPr lang="en-US" dirty="0" smtClean="0"/>
              <a:t>, an Australian territory of 5.4 square miles and about 600 inhabitants.</a:t>
            </a:r>
          </a:p>
          <a:p>
            <a:endParaRPr lang="en-US" dirty="0" smtClean="0"/>
          </a:p>
          <a:p>
            <a:r>
              <a:rPr lang="en-US" dirty="0" smtClean="0"/>
              <a:t>Administered by </a:t>
            </a:r>
            <a:r>
              <a:rPr lang="en-US" dirty="0" smtClean="0">
                <a:solidFill>
                  <a:srgbClr val="0000FF"/>
                </a:solidFill>
              </a:rPr>
              <a:t>VeriSign</a:t>
            </a:r>
            <a:r>
              <a:rPr lang="en-US" dirty="0" smtClean="0"/>
              <a:t> (through subsidiary </a:t>
            </a:r>
            <a:r>
              <a:rPr lang="en-US" dirty="0" err="1" smtClean="0"/>
              <a:t>eNIC</a:t>
            </a:r>
            <a:r>
              <a:rPr lang="en-US" dirty="0" smtClean="0"/>
              <a:t>), which promotes .cc for international registration as “the next .com”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5206686" y="3546634"/>
            <a:ext cx="791724" cy="808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25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Up Arrow 22"/>
          <p:cNvSpPr/>
          <p:nvPr/>
        </p:nvSpPr>
        <p:spPr>
          <a:xfrm>
            <a:off x="2199370" y="2853657"/>
            <a:ext cx="879285" cy="1150744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Canonical Example: POS Tagging</a:t>
            </a:r>
            <a:endParaRPr lang="en-US" b="1" dirty="0"/>
          </a:p>
        </p:txBody>
      </p:sp>
      <p:pic>
        <p:nvPicPr>
          <p:cNvPr id="4" name="Picture 3" descr="Screen Shot 2013-10-18 at 2.16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" y="2168259"/>
            <a:ext cx="3965111" cy="638928"/>
          </a:xfrm>
          <a:prstGeom prst="rect">
            <a:avLst/>
          </a:prstGeom>
        </p:spPr>
      </p:pic>
      <p:pic>
        <p:nvPicPr>
          <p:cNvPr id="5" name="Picture 4" descr="Screen Shot 2013-10-18 at 2.1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09" y="1699074"/>
            <a:ext cx="4687292" cy="301942"/>
          </a:xfrm>
          <a:prstGeom prst="rect">
            <a:avLst/>
          </a:prstGeom>
        </p:spPr>
      </p:pic>
      <p:pic>
        <p:nvPicPr>
          <p:cNvPr id="7" name="Picture 6" descr="Screen Shot 2013-10-18 at 2.17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27" y="5158018"/>
            <a:ext cx="3764730" cy="15106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1819" y="3436574"/>
            <a:ext cx="8544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“I’ll be long gone before some smart person ever figures out what happened inside this Oval Office.”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1892" y="3696321"/>
            <a:ext cx="3097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smtClean="0"/>
              <a:t>George W. Bush, Washington D.C., May 12, 2008)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191265" y="3121394"/>
            <a:ext cx="9566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PRP VB  RB VBN    IN      DT      JJ        NN    RB    VBZ   RP   WP      VBD      IN     DT NNP  NNP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77187" y="2798532"/>
            <a:ext cx="3689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cogcomp.cs.illinois.edu</a:t>
            </a:r>
            <a:r>
              <a:rPr lang="en-US" sz="1600" dirty="0" smtClean="0"/>
              <a:t>/demo/</a:t>
            </a:r>
            <a:r>
              <a:rPr lang="en-US" sz="1600" dirty="0" err="1" smtClean="0"/>
              <a:t>pos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pic>
        <p:nvPicPr>
          <p:cNvPr id="22" name="Picture 21" descr="Screen Shot 2013-10-18 at 2.49.4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5" y="4115673"/>
            <a:ext cx="3965111" cy="5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2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Two Views</a:t>
            </a:r>
            <a:endParaRPr lang="en-US" b="1" dirty="0"/>
          </a:p>
        </p:txBody>
      </p:sp>
      <p:sp>
        <p:nvSpPr>
          <p:cNvPr id="4" name="Oval 3"/>
          <p:cNvSpPr/>
          <p:nvPr/>
        </p:nvSpPr>
        <p:spPr>
          <a:xfrm>
            <a:off x="1254563" y="2447357"/>
            <a:ext cx="867353" cy="86735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rgbClr val="000000"/>
                </a:solidFill>
              </a:rPr>
              <a:t>Y</a:t>
            </a:r>
            <a:endParaRPr lang="en-US" sz="2800" b="1" i="1" dirty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254563" y="4334580"/>
            <a:ext cx="867353" cy="8673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rgbClr val="000000"/>
                </a:solidFill>
              </a:rPr>
              <a:t>X</a:t>
            </a:r>
            <a:endParaRPr lang="en-US" sz="2800" b="1" i="1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>
            <a:stCxn id="4" idx="4"/>
            <a:endCxn id="5" idx="0"/>
          </p:cNvCxnSpPr>
          <p:nvPr/>
        </p:nvCxnSpPr>
        <p:spPr>
          <a:xfrm>
            <a:off x="1688240" y="3314710"/>
            <a:ext cx="0" cy="1019870"/>
          </a:xfrm>
          <a:prstGeom prst="straightConnector1">
            <a:avLst/>
          </a:prstGeom>
          <a:ln w="34925" cmpd="sng"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1916" y="3793732"/>
            <a:ext cx="7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i="1" dirty="0" smtClean="0"/>
              <a:t>X</a:t>
            </a:r>
            <a:r>
              <a:rPr lang="en-US" dirty="0" smtClean="0"/>
              <a:t>|</a:t>
            </a:r>
            <a:r>
              <a:rPr lang="en-US" i="1" dirty="0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43340" y="2447357"/>
            <a:ext cx="5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i="1" dirty="0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7501" y="5452318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Model the Joint of X and Y</a:t>
            </a:r>
          </a:p>
          <a:p>
            <a:pPr algn="ctr"/>
            <a:r>
              <a:rPr lang="en-US" dirty="0" smtClean="0"/>
              <a:t>P(X,Y) = P(X|Y) P(Y)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78675" y="4370265"/>
            <a:ext cx="357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infer [label, latent state, cause] from evidence using </a:t>
            </a:r>
            <a:r>
              <a:rPr lang="en-US" b="1" dirty="0" smtClean="0">
                <a:solidFill>
                  <a:srgbClr val="0000FF"/>
                </a:solidFill>
              </a:rPr>
              <a:t>Bayes </a:t>
            </a:r>
            <a:r>
              <a:rPr lang="en-US" b="1" dirty="0" err="1" smtClean="0">
                <a:solidFill>
                  <a:srgbClr val="0000FF"/>
                </a:solidFill>
              </a:rPr>
              <a:t>Thrm</a:t>
            </a:r>
            <a:endParaRPr lang="en-US" b="1" dirty="0" smtClean="0">
              <a:solidFill>
                <a:srgbClr val="0000FF"/>
              </a:solidFill>
            </a:endParaRPr>
          </a:p>
          <a:p>
            <a:pPr algn="ctr"/>
            <a:r>
              <a:rPr lang="en-US" dirty="0" smtClean="0"/>
              <a:t>P(Y|X) = P(X|Y) P(Y) / P(X)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184165" y="2506830"/>
            <a:ext cx="867353" cy="86735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rgbClr val="000000"/>
                </a:solidFill>
              </a:rPr>
              <a:t>Y</a:t>
            </a:r>
            <a:endParaRPr lang="en-US" sz="2800" b="1" i="1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184165" y="4394053"/>
            <a:ext cx="867353" cy="8673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rgbClr val="000000"/>
                </a:solidFill>
              </a:rPr>
              <a:t>X</a:t>
            </a:r>
            <a:endParaRPr lang="en-US" sz="2800" b="1" i="1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4"/>
          </p:cNvCxnSpPr>
          <p:nvPr/>
        </p:nvCxnSpPr>
        <p:spPr>
          <a:xfrm flipV="1">
            <a:off x="7617842" y="3374183"/>
            <a:ext cx="0" cy="1019870"/>
          </a:xfrm>
          <a:prstGeom prst="straightConnector1">
            <a:avLst/>
          </a:prstGeom>
          <a:ln w="34925" cmpd="sng"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65657" y="3800625"/>
            <a:ext cx="7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i="1" dirty="0"/>
              <a:t>Y</a:t>
            </a:r>
            <a:r>
              <a:rPr lang="en-US" dirty="0" smtClean="0"/>
              <a:t>|</a:t>
            </a:r>
            <a:r>
              <a:rPr lang="en-US" i="1" dirty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9257" y="1641892"/>
            <a:ext cx="2603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b="1" dirty="0" smtClean="0">
                <a:solidFill>
                  <a:srgbClr val="0000FF"/>
                </a:solidFill>
              </a:rPr>
              <a:t>Generative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Picture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054480" y="1641892"/>
            <a:ext cx="2950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b="1" dirty="0" smtClean="0">
                <a:solidFill>
                  <a:srgbClr val="FF6600"/>
                </a:solidFill>
              </a:rPr>
              <a:t>Discriminative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Picture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89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Graphical Models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914980" y="366819"/>
            <a:ext cx="1685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Factorization</a:t>
            </a:r>
          </a:p>
          <a:p>
            <a:pPr algn="ctr"/>
            <a:r>
              <a:rPr lang="en-US" dirty="0" smtClean="0"/>
              <a:t>(local functions)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64910" y="368553"/>
            <a:ext cx="1550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Conditional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</a:rPr>
              <a:t>Independence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9715" y="1388359"/>
            <a:ext cx="3076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6600"/>
                </a:solidFill>
              </a:rPr>
              <a:t>Graphical Structure</a:t>
            </a:r>
          </a:p>
          <a:p>
            <a:pPr algn="ctr"/>
            <a:r>
              <a:rPr lang="en-US" dirty="0" smtClean="0"/>
              <a:t>(relational structure of factors)</a:t>
            </a:r>
            <a:endParaRPr lang="en-US" dirty="0"/>
          </a:p>
        </p:txBody>
      </p:sp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>
            <a:off x="6600169" y="689985"/>
            <a:ext cx="764741" cy="17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2"/>
          </p:cNvCxnSpPr>
          <p:nvPr/>
        </p:nvCxnSpPr>
        <p:spPr>
          <a:xfrm>
            <a:off x="5757575" y="1013150"/>
            <a:ext cx="328320" cy="3752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</p:cNvCxnSpPr>
          <p:nvPr/>
        </p:nvCxnSpPr>
        <p:spPr>
          <a:xfrm flipH="1">
            <a:off x="7774137" y="1014884"/>
            <a:ext cx="366192" cy="373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3-10-18 at 3.17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" y="1400816"/>
            <a:ext cx="5042846" cy="3096272"/>
          </a:xfrm>
          <a:prstGeom prst="rect">
            <a:avLst/>
          </a:prstGeom>
        </p:spPr>
      </p:pic>
      <p:pic>
        <p:nvPicPr>
          <p:cNvPr id="16" name="Picture 15" descr="Screen Shot 2013-10-18 at 3.21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27" y="5147253"/>
            <a:ext cx="2123989" cy="816337"/>
          </a:xfrm>
          <a:prstGeom prst="rect">
            <a:avLst/>
          </a:prstGeom>
        </p:spPr>
      </p:pic>
      <p:pic>
        <p:nvPicPr>
          <p:cNvPr id="17" name="Picture 16" descr="Screen Shot 2013-10-18 at 3.21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49" y="5167664"/>
            <a:ext cx="1861537" cy="770793"/>
          </a:xfrm>
          <a:prstGeom prst="rect">
            <a:avLst/>
          </a:prstGeom>
        </p:spPr>
      </p:pic>
      <p:pic>
        <p:nvPicPr>
          <p:cNvPr id="18" name="Picture 17" descr="Screen Shot 2013-10-18 at 3.24.1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72" y="6041399"/>
            <a:ext cx="6815410" cy="563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26525" y="4774853"/>
            <a:ext cx="284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Undirected Graphical Model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22061" y="251051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Directed Graphical Models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60" y="3483532"/>
            <a:ext cx="2564013" cy="1531431"/>
          </a:xfrm>
          <a:prstGeom prst="rect">
            <a:avLst/>
          </a:prstGeom>
        </p:spPr>
      </p:pic>
      <p:pic>
        <p:nvPicPr>
          <p:cNvPr id="21" name="Picture 20" descr="Screen Shot 2013-10-18 at 3.33.5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96" y="2833375"/>
            <a:ext cx="2183149" cy="762252"/>
          </a:xfrm>
          <a:prstGeom prst="rect">
            <a:avLst/>
          </a:prstGeom>
        </p:spPr>
      </p:pic>
      <p:pic>
        <p:nvPicPr>
          <p:cNvPr id="23" name="Picture 22" descr="Screen Shot 2013-10-18 at 10.32.44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56" y="890178"/>
            <a:ext cx="579126" cy="4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4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Factor Graphs</a:t>
            </a:r>
            <a:endParaRPr lang="en-US" b="1" dirty="0"/>
          </a:p>
        </p:txBody>
      </p:sp>
      <p:pic>
        <p:nvPicPr>
          <p:cNvPr id="4" name="Picture 3" descr="Screen Shot 2013-10-18 at 3.22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8" y="1545103"/>
            <a:ext cx="7744230" cy="1975731"/>
          </a:xfrm>
          <a:prstGeom prst="rect">
            <a:avLst/>
          </a:prstGeom>
        </p:spPr>
      </p:pic>
      <p:pic>
        <p:nvPicPr>
          <p:cNvPr id="5" name="Picture 4" descr="Screen Shot 2013-10-18 at 3.28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13" y="3878645"/>
            <a:ext cx="2586356" cy="2014056"/>
          </a:xfrm>
          <a:prstGeom prst="rect">
            <a:avLst/>
          </a:prstGeom>
        </p:spPr>
      </p:pic>
      <p:pic>
        <p:nvPicPr>
          <p:cNvPr id="6" name="Picture 5" descr="Screen Shot 2013-10-18 at 3.28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26" y="6122211"/>
            <a:ext cx="4176585" cy="340520"/>
          </a:xfrm>
          <a:prstGeom prst="rect">
            <a:avLst/>
          </a:prstGeom>
        </p:spPr>
      </p:pic>
      <p:pic>
        <p:nvPicPr>
          <p:cNvPr id="7" name="Picture 6" descr="Screen Shot 2013-10-18 at 3.31.1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138" y="4446974"/>
            <a:ext cx="3407662" cy="1025146"/>
          </a:xfrm>
          <a:prstGeom prst="rect">
            <a:avLst/>
          </a:prstGeom>
        </p:spPr>
      </p:pic>
      <p:pic>
        <p:nvPicPr>
          <p:cNvPr id="8" name="Picture 7" descr="Screen Shot 2013-10-18 at 3.31.2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48" y="5609047"/>
            <a:ext cx="2713452" cy="7488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57658" y="3829802"/>
            <a:ext cx="3701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Distinguish “input” (always observed)</a:t>
            </a:r>
          </a:p>
          <a:p>
            <a:r>
              <a:rPr lang="en-US" dirty="0" smtClean="0"/>
              <a:t>          from “output” (wish to predict)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4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78"/>
            <a:ext cx="8229600" cy="894053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Generative</a:t>
            </a:r>
            <a:r>
              <a:rPr lang="en-US" b="1" dirty="0" smtClean="0"/>
              <a:t>-</a:t>
            </a:r>
            <a:r>
              <a:rPr lang="en-US" b="1" dirty="0" smtClean="0">
                <a:solidFill>
                  <a:srgbClr val="FF6600"/>
                </a:solidFill>
              </a:rPr>
              <a:t>Discriminative</a:t>
            </a:r>
            <a:r>
              <a:rPr lang="en-US" b="1" dirty="0" smtClean="0"/>
              <a:t> Pairs</a:t>
            </a:r>
            <a:endParaRPr lang="en-US" b="1" dirty="0"/>
          </a:p>
        </p:txBody>
      </p:sp>
      <p:pic>
        <p:nvPicPr>
          <p:cNvPr id="4" name="Picture 3" descr="Screen Shot 2013-10-18 at 3.42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2" y="2331323"/>
            <a:ext cx="7726696" cy="3151988"/>
          </a:xfrm>
          <a:prstGeom prst="rect">
            <a:avLst/>
          </a:prstGeom>
        </p:spPr>
      </p:pic>
      <p:pic>
        <p:nvPicPr>
          <p:cNvPr id="5" name="Picture 4" descr="Screen Shot 2013-10-18 at 3.44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0" y="916873"/>
            <a:ext cx="2276803" cy="741587"/>
          </a:xfrm>
          <a:prstGeom prst="rect">
            <a:avLst/>
          </a:prstGeom>
        </p:spPr>
      </p:pic>
      <p:pic>
        <p:nvPicPr>
          <p:cNvPr id="6" name="Picture 5" descr="Screen Shot 2013-10-18 at 3.45.2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6" y="1551386"/>
            <a:ext cx="1294211" cy="744781"/>
          </a:xfrm>
          <a:prstGeom prst="rect">
            <a:avLst/>
          </a:prstGeom>
        </p:spPr>
      </p:pic>
      <p:pic>
        <p:nvPicPr>
          <p:cNvPr id="7" name="Picture 6" descr="Screen Shot 2013-10-18 at 3.46.2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0" y="5591963"/>
            <a:ext cx="2973786" cy="7798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19913" y="2331323"/>
            <a:ext cx="2884209" cy="12622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87979" y="2331322"/>
            <a:ext cx="2884209" cy="12622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19913" y="3593576"/>
            <a:ext cx="3116537" cy="18897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87979" y="3593576"/>
            <a:ext cx="2965008" cy="18897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892</Words>
  <Application>Microsoft Macintosh PowerPoint</Application>
  <PresentationFormat>On-screen Show (4:3)</PresentationFormat>
  <Paragraphs>137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An Introduction to Conditional Random Fields</vt:lpstr>
      <vt:lpstr>Additional Tutorial Sources</vt:lpstr>
      <vt:lpstr>Code</vt:lpstr>
      <vt:lpstr>A Canonical Example: POS Tagging</vt:lpstr>
      <vt:lpstr>Two Views</vt:lpstr>
      <vt:lpstr>Graphical Models</vt:lpstr>
      <vt:lpstr>Factor Graphs</vt:lpstr>
      <vt:lpstr>Generative-Discriminative Pairs</vt:lpstr>
      <vt:lpstr>Binary Logistic Function</vt:lpstr>
      <vt:lpstr>Binary Logistic Function</vt:lpstr>
      <vt:lpstr>Binary Logistic Likelihood</vt:lpstr>
      <vt:lpstr>Binary Logistic Likelihood</vt:lpstr>
      <vt:lpstr>Generative-Discriminative Pairs</vt:lpstr>
      <vt:lpstr>Feature Functions</vt:lpstr>
      <vt:lpstr>Section 2.2.3</vt:lpstr>
      <vt:lpstr>From HMM to Linear-Chain CRF</vt:lpstr>
      <vt:lpstr>Rewrite with Feature Functions</vt:lpstr>
      <vt:lpstr>The Linear Chain CRF</vt:lpstr>
      <vt:lpstr>Variants of the Linear Chain CRF</vt:lpstr>
      <vt:lpstr>General CRFs</vt:lpstr>
      <vt:lpstr>Clique Templating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</vt:vector>
  </TitlesOfParts>
  <Company>University of Arizona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M</dc:creator>
  <cp:lastModifiedBy>C M</cp:lastModifiedBy>
  <cp:revision>59</cp:revision>
  <dcterms:created xsi:type="dcterms:W3CDTF">2013-10-18T02:18:56Z</dcterms:created>
  <dcterms:modified xsi:type="dcterms:W3CDTF">2013-10-19T01:58:48Z</dcterms:modified>
</cp:coreProperties>
</file>